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9a5b91326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9a5b91326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9a5b91326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9a5b91326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9a5b91326b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9a5b91326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9a5b91326b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9a5b91326b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9a5b91326b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9a5b91326b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9a5b91326b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9a5b91326b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9a5b91326b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9a5b91326b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9a5b91326b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9a5b91326b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2.png"/><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sz="4100">
              <a:latin typeface="Times New Roman"/>
              <a:ea typeface="Times New Roman"/>
              <a:cs typeface="Times New Roman"/>
              <a:sym typeface="Times New Roman"/>
            </a:endParaRPr>
          </a:p>
          <a:p>
            <a:pPr indent="0" lvl="0" marL="0" rtl="0" algn="ctr">
              <a:spcBef>
                <a:spcPts val="0"/>
              </a:spcBef>
              <a:spcAft>
                <a:spcPts val="0"/>
              </a:spcAft>
              <a:buNone/>
            </a:pPr>
            <a:r>
              <a:rPr lang="en" sz="4100">
                <a:latin typeface="Times New Roman"/>
                <a:ea typeface="Times New Roman"/>
                <a:cs typeface="Times New Roman"/>
                <a:sym typeface="Times New Roman"/>
              </a:rPr>
              <a:t>RPI Weather Station</a:t>
            </a:r>
            <a:endParaRPr sz="4100">
              <a:latin typeface="Times New Roman"/>
              <a:ea typeface="Times New Roman"/>
              <a:cs typeface="Times New Roman"/>
              <a:sym typeface="Times New Roman"/>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100">
                <a:latin typeface="Times New Roman"/>
                <a:ea typeface="Times New Roman"/>
                <a:cs typeface="Times New Roman"/>
                <a:sym typeface="Times New Roman"/>
              </a:rPr>
              <a:t>Zuhair Khan </a:t>
            </a:r>
            <a:endParaRPr sz="2100">
              <a:latin typeface="Times New Roman"/>
              <a:ea typeface="Times New Roman"/>
              <a:cs typeface="Times New Roman"/>
              <a:sym typeface="Times New Roman"/>
            </a:endParaRPr>
          </a:p>
        </p:txBody>
      </p:sp>
      <p:pic>
        <p:nvPicPr>
          <p:cNvPr id="56" name="Google Shape;56;p13"/>
          <p:cNvPicPr preferRelativeResize="0"/>
          <p:nvPr/>
        </p:nvPicPr>
        <p:blipFill>
          <a:blip r:embed="rId3">
            <a:alphaModFix/>
          </a:blip>
          <a:stretch>
            <a:fillRect/>
          </a:stretch>
        </p:blipFill>
        <p:spPr>
          <a:xfrm>
            <a:off x="129450" y="146650"/>
            <a:ext cx="2136645" cy="1559750"/>
          </a:xfrm>
          <a:prstGeom prst="rect">
            <a:avLst/>
          </a:prstGeom>
          <a:noFill/>
          <a:ln>
            <a:noFill/>
          </a:ln>
        </p:spPr>
      </p:pic>
      <p:pic>
        <p:nvPicPr>
          <p:cNvPr id="57" name="Google Shape;57;p13"/>
          <p:cNvPicPr preferRelativeResize="0"/>
          <p:nvPr/>
        </p:nvPicPr>
        <p:blipFill>
          <a:blip r:embed="rId3">
            <a:alphaModFix/>
          </a:blip>
          <a:stretch>
            <a:fillRect/>
          </a:stretch>
        </p:blipFill>
        <p:spPr>
          <a:xfrm>
            <a:off x="6854875" y="3408450"/>
            <a:ext cx="2136645" cy="1559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20">
                <a:latin typeface="Times New Roman"/>
                <a:ea typeface="Times New Roman"/>
                <a:cs typeface="Times New Roman"/>
                <a:sym typeface="Times New Roman"/>
              </a:rPr>
              <a:t>BACKGROUND</a:t>
            </a:r>
            <a:endParaRPr sz="3220">
              <a:latin typeface="Times New Roman"/>
              <a:ea typeface="Times New Roman"/>
              <a:cs typeface="Times New Roman"/>
              <a:sym typeface="Times New Roman"/>
            </a:endParaRPr>
          </a:p>
        </p:txBody>
      </p:sp>
      <p:sp>
        <p:nvSpPr>
          <p:cNvPr id="63" name="Google Shape;63;p14"/>
          <p:cNvSpPr txBox="1"/>
          <p:nvPr>
            <p:ph idx="1" type="body"/>
          </p:nvPr>
        </p:nvSpPr>
        <p:spPr>
          <a:xfrm>
            <a:off x="311700" y="1152475"/>
            <a:ext cx="48528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Times New Roman"/>
                <a:ea typeface="Times New Roman"/>
                <a:cs typeface="Times New Roman"/>
                <a:sym typeface="Times New Roman"/>
              </a:rPr>
              <a:t>This initiative utilizes a Raspberry Pi 4 computer, programmed with a concise script, enabling it to collect and exhibit weather data from nearby regions. It also facilitates the sharing of this data on a weather station website. Considering the limitations of the computer and its hardware, absolute accuracy in the data cannot be guaranteed, yet the system consistently provides readings that are close to accurate.</a:t>
            </a:r>
            <a:endParaRPr>
              <a:latin typeface="Times New Roman"/>
              <a:ea typeface="Times New Roman"/>
              <a:cs typeface="Times New Roman"/>
              <a:sym typeface="Times New Roman"/>
            </a:endParaRPr>
          </a:p>
        </p:txBody>
      </p:sp>
      <p:pic>
        <p:nvPicPr>
          <p:cNvPr id="64" name="Google Shape;64;p14"/>
          <p:cNvPicPr preferRelativeResize="0"/>
          <p:nvPr/>
        </p:nvPicPr>
        <p:blipFill>
          <a:blip r:embed="rId3">
            <a:alphaModFix/>
          </a:blip>
          <a:stretch>
            <a:fillRect/>
          </a:stretch>
        </p:blipFill>
        <p:spPr>
          <a:xfrm>
            <a:off x="5534875" y="1663750"/>
            <a:ext cx="3191801" cy="2393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Times New Roman"/>
                <a:ea typeface="Times New Roman"/>
                <a:cs typeface="Times New Roman"/>
                <a:sym typeface="Times New Roman"/>
              </a:rPr>
              <a:t>ABOUT THE PROJECT</a:t>
            </a:r>
            <a:endParaRPr>
              <a:latin typeface="Times New Roman"/>
              <a:ea typeface="Times New Roman"/>
              <a:cs typeface="Times New Roman"/>
              <a:sym typeface="Times New Roman"/>
            </a:endParaRPr>
          </a:p>
        </p:txBody>
      </p:sp>
      <p:sp>
        <p:nvSpPr>
          <p:cNvPr id="70" name="Google Shape;70;p15"/>
          <p:cNvSpPr txBox="1"/>
          <p:nvPr>
            <p:ph idx="1" type="body"/>
          </p:nvPr>
        </p:nvSpPr>
        <p:spPr>
          <a:xfrm>
            <a:off x="311700" y="1152475"/>
            <a:ext cx="4671000" cy="3416400"/>
          </a:xfrm>
          <a:prstGeom prst="rect">
            <a:avLst/>
          </a:prstGeom>
        </p:spPr>
        <p:txBody>
          <a:bodyPr anchorCtr="0" anchor="t" bIns="91425" lIns="91425" spcFirstLastPara="1" rIns="91425" wrap="square" tIns="91425">
            <a:normAutofit/>
          </a:bodyPr>
          <a:lstStyle/>
          <a:p>
            <a:pPr indent="-313055" lvl="0" marL="457200" rtl="0" algn="l">
              <a:lnSpc>
                <a:spcPct val="115000"/>
              </a:lnSpc>
              <a:spcBef>
                <a:spcPts val="0"/>
              </a:spcBef>
              <a:spcAft>
                <a:spcPts val="0"/>
              </a:spcAft>
              <a:buSzPts val="1330"/>
              <a:buFont typeface="Times New Roman"/>
              <a:buChar char="●"/>
            </a:pPr>
            <a:r>
              <a:rPr lang="en" sz="1330">
                <a:latin typeface="Times New Roman"/>
                <a:ea typeface="Times New Roman"/>
                <a:cs typeface="Times New Roman"/>
                <a:sym typeface="Times New Roman"/>
              </a:rPr>
              <a:t>The objective of this project is to collect weather </a:t>
            </a:r>
            <a:r>
              <a:rPr lang="en" sz="1330">
                <a:latin typeface="Times New Roman"/>
                <a:ea typeface="Times New Roman"/>
                <a:cs typeface="Times New Roman"/>
                <a:sym typeface="Times New Roman"/>
              </a:rPr>
              <a:t>information</a:t>
            </a:r>
            <a:r>
              <a:rPr lang="en" sz="1330">
                <a:latin typeface="Times New Roman"/>
                <a:ea typeface="Times New Roman"/>
                <a:cs typeface="Times New Roman"/>
                <a:sym typeface="Times New Roman"/>
              </a:rPr>
              <a:t> from surrounding areas within a one mile radius.</a:t>
            </a:r>
            <a:endParaRPr sz="1330">
              <a:latin typeface="Times New Roman"/>
              <a:ea typeface="Times New Roman"/>
              <a:cs typeface="Times New Roman"/>
              <a:sym typeface="Times New Roman"/>
            </a:endParaRPr>
          </a:p>
          <a:p>
            <a:pPr indent="-313055" lvl="0" marL="457200" rtl="0" algn="l">
              <a:lnSpc>
                <a:spcPct val="115000"/>
              </a:lnSpc>
              <a:spcBef>
                <a:spcPts val="0"/>
              </a:spcBef>
              <a:spcAft>
                <a:spcPts val="0"/>
              </a:spcAft>
              <a:buSzPts val="1330"/>
              <a:buFont typeface="Times New Roman"/>
              <a:buChar char="●"/>
            </a:pPr>
            <a:r>
              <a:rPr lang="en" sz="1330">
                <a:latin typeface="Times New Roman"/>
                <a:ea typeface="Times New Roman"/>
                <a:cs typeface="Times New Roman"/>
                <a:sym typeface="Times New Roman"/>
              </a:rPr>
              <a:t>The system employs a basic set of hardware components that are versatile enough to be mounted on any type of ground, be it soil, pavement, or concrete, in various environments.</a:t>
            </a:r>
            <a:endParaRPr sz="1330">
              <a:latin typeface="Times New Roman"/>
              <a:ea typeface="Times New Roman"/>
              <a:cs typeface="Times New Roman"/>
              <a:sym typeface="Times New Roman"/>
            </a:endParaRPr>
          </a:p>
          <a:p>
            <a:pPr indent="-313055" lvl="0" marL="457200" rtl="0" algn="l">
              <a:lnSpc>
                <a:spcPct val="115000"/>
              </a:lnSpc>
              <a:spcBef>
                <a:spcPts val="0"/>
              </a:spcBef>
              <a:spcAft>
                <a:spcPts val="0"/>
              </a:spcAft>
              <a:buSzPts val="1330"/>
              <a:buFont typeface="Times New Roman"/>
              <a:buChar char="●"/>
            </a:pPr>
            <a:r>
              <a:rPr lang="en" sz="1330">
                <a:latin typeface="Times New Roman"/>
                <a:ea typeface="Times New Roman"/>
                <a:cs typeface="Times New Roman"/>
                <a:sym typeface="Times New Roman"/>
              </a:rPr>
              <a:t>Live weather updates are provided to a personal weather station network, which has been deactivated for the duration of this project to avoid incurring charges associated with this functionality.</a:t>
            </a:r>
            <a:endParaRPr sz="1330">
              <a:latin typeface="Times New Roman"/>
              <a:ea typeface="Times New Roman"/>
              <a:cs typeface="Times New Roman"/>
              <a:sym typeface="Times New Roman"/>
            </a:endParaRPr>
          </a:p>
          <a:p>
            <a:pPr indent="-313055" lvl="0" marL="457200" rtl="0" algn="l">
              <a:lnSpc>
                <a:spcPct val="115000"/>
              </a:lnSpc>
              <a:spcBef>
                <a:spcPts val="0"/>
              </a:spcBef>
              <a:spcAft>
                <a:spcPts val="0"/>
              </a:spcAft>
              <a:buSzPts val="1330"/>
              <a:buFont typeface="Times New Roman"/>
              <a:buChar char="●"/>
            </a:pPr>
            <a:r>
              <a:rPr lang="en" sz="1330">
                <a:latin typeface="Times New Roman"/>
                <a:ea typeface="Times New Roman"/>
                <a:cs typeface="Times New Roman"/>
                <a:sym typeface="Times New Roman"/>
              </a:rPr>
              <a:t>This project is on GitHub, but for this project we customized it and made our own changes to the source code.</a:t>
            </a:r>
            <a:endParaRPr sz="1330">
              <a:latin typeface="Times New Roman"/>
              <a:ea typeface="Times New Roman"/>
              <a:cs typeface="Times New Roman"/>
              <a:sym typeface="Times New Roman"/>
            </a:endParaRPr>
          </a:p>
        </p:txBody>
      </p:sp>
      <p:pic>
        <p:nvPicPr>
          <p:cNvPr id="71" name="Google Shape;71;p15"/>
          <p:cNvPicPr preferRelativeResize="0"/>
          <p:nvPr/>
        </p:nvPicPr>
        <p:blipFill>
          <a:blip r:embed="rId3">
            <a:alphaModFix/>
          </a:blip>
          <a:stretch>
            <a:fillRect/>
          </a:stretch>
        </p:blipFill>
        <p:spPr>
          <a:xfrm>
            <a:off x="4982700" y="445025"/>
            <a:ext cx="1755875" cy="1171175"/>
          </a:xfrm>
          <a:prstGeom prst="rect">
            <a:avLst/>
          </a:prstGeom>
          <a:noFill/>
          <a:ln>
            <a:noFill/>
          </a:ln>
        </p:spPr>
      </p:pic>
      <p:pic>
        <p:nvPicPr>
          <p:cNvPr id="72" name="Google Shape;72;p15"/>
          <p:cNvPicPr preferRelativeResize="0"/>
          <p:nvPr/>
        </p:nvPicPr>
        <p:blipFill>
          <a:blip r:embed="rId4">
            <a:alphaModFix/>
          </a:blip>
          <a:stretch>
            <a:fillRect/>
          </a:stretch>
        </p:blipFill>
        <p:spPr>
          <a:xfrm>
            <a:off x="4982702" y="2208850"/>
            <a:ext cx="1913901" cy="1126171"/>
          </a:xfrm>
          <a:prstGeom prst="rect">
            <a:avLst/>
          </a:prstGeom>
          <a:noFill/>
          <a:ln>
            <a:noFill/>
          </a:ln>
        </p:spPr>
      </p:pic>
      <p:pic>
        <p:nvPicPr>
          <p:cNvPr id="73" name="Google Shape;73;p15"/>
          <p:cNvPicPr preferRelativeResize="0"/>
          <p:nvPr/>
        </p:nvPicPr>
        <p:blipFill>
          <a:blip r:embed="rId5">
            <a:alphaModFix/>
          </a:blip>
          <a:stretch>
            <a:fillRect/>
          </a:stretch>
        </p:blipFill>
        <p:spPr>
          <a:xfrm>
            <a:off x="7033509" y="1179900"/>
            <a:ext cx="1913890" cy="1275601"/>
          </a:xfrm>
          <a:prstGeom prst="rect">
            <a:avLst/>
          </a:prstGeom>
          <a:noFill/>
          <a:ln>
            <a:noFill/>
          </a:ln>
        </p:spPr>
      </p:pic>
      <p:pic>
        <p:nvPicPr>
          <p:cNvPr id="74" name="Google Shape;74;p15"/>
          <p:cNvPicPr preferRelativeResize="0"/>
          <p:nvPr/>
        </p:nvPicPr>
        <p:blipFill>
          <a:blip r:embed="rId6">
            <a:alphaModFix/>
          </a:blip>
          <a:stretch>
            <a:fillRect/>
          </a:stretch>
        </p:blipFill>
        <p:spPr>
          <a:xfrm>
            <a:off x="6738574" y="3494199"/>
            <a:ext cx="2149350" cy="1074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Times New Roman"/>
                <a:ea typeface="Times New Roman"/>
                <a:cs typeface="Times New Roman"/>
                <a:sym typeface="Times New Roman"/>
              </a:rPr>
              <a:t>HARDWARE USED</a:t>
            </a:r>
            <a:endParaRPr>
              <a:latin typeface="Times New Roman"/>
              <a:ea typeface="Times New Roman"/>
              <a:cs typeface="Times New Roman"/>
              <a:sym typeface="Times New Roman"/>
            </a:endParaRPr>
          </a:p>
        </p:txBody>
      </p:sp>
      <p:sp>
        <p:nvSpPr>
          <p:cNvPr id="80" name="Google Shape;80;p16"/>
          <p:cNvSpPr txBox="1"/>
          <p:nvPr>
            <p:ph idx="1" type="body"/>
          </p:nvPr>
        </p:nvSpPr>
        <p:spPr>
          <a:xfrm>
            <a:off x="488700" y="2695400"/>
            <a:ext cx="4083300" cy="2132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440"/>
              <a:buNone/>
            </a:pPr>
            <a:r>
              <a:rPr lang="en" sz="1120">
                <a:latin typeface="Times New Roman"/>
                <a:ea typeface="Times New Roman"/>
                <a:cs typeface="Times New Roman"/>
                <a:sym typeface="Times New Roman"/>
              </a:rPr>
              <a:t>The Sense Hat Sensor sits right on top of the Raspberry Pi board and has the </a:t>
            </a:r>
            <a:r>
              <a:rPr lang="en" sz="1120">
                <a:latin typeface="Times New Roman"/>
                <a:ea typeface="Times New Roman"/>
                <a:cs typeface="Times New Roman"/>
                <a:sym typeface="Times New Roman"/>
              </a:rPr>
              <a:t>following capabilities:</a:t>
            </a:r>
            <a:endParaRPr sz="1120">
              <a:latin typeface="Times New Roman"/>
              <a:ea typeface="Times New Roman"/>
              <a:cs typeface="Times New Roman"/>
              <a:sym typeface="Times New Roman"/>
            </a:endParaRPr>
          </a:p>
          <a:p>
            <a:pPr indent="-299720" lvl="0" marL="457200" rtl="0" algn="l">
              <a:lnSpc>
                <a:spcPct val="105000"/>
              </a:lnSpc>
              <a:spcBef>
                <a:spcPts val="1200"/>
              </a:spcBef>
              <a:spcAft>
                <a:spcPts val="0"/>
              </a:spcAft>
              <a:buSzPts val="1120"/>
              <a:buFont typeface="Times New Roman"/>
              <a:buChar char="●"/>
            </a:pPr>
            <a:r>
              <a:rPr lang="en" sz="1120">
                <a:latin typeface="Times New Roman"/>
                <a:ea typeface="Times New Roman"/>
                <a:cs typeface="Times New Roman"/>
                <a:sym typeface="Times New Roman"/>
              </a:rPr>
              <a:t>Temperature, humidity, and pressure sensors</a:t>
            </a:r>
            <a:endParaRPr sz="1120">
              <a:latin typeface="Times New Roman"/>
              <a:ea typeface="Times New Roman"/>
              <a:cs typeface="Times New Roman"/>
              <a:sym typeface="Times New Roman"/>
            </a:endParaRPr>
          </a:p>
          <a:p>
            <a:pPr indent="-299720" lvl="0" marL="457200" rtl="0" algn="l">
              <a:lnSpc>
                <a:spcPct val="105000"/>
              </a:lnSpc>
              <a:spcBef>
                <a:spcPts val="0"/>
              </a:spcBef>
              <a:spcAft>
                <a:spcPts val="0"/>
              </a:spcAft>
              <a:buSzPts val="1120"/>
              <a:buFont typeface="Times New Roman"/>
              <a:buChar char="●"/>
            </a:pPr>
            <a:r>
              <a:rPr lang="en" sz="1120">
                <a:latin typeface="Times New Roman"/>
                <a:ea typeface="Times New Roman"/>
                <a:cs typeface="Times New Roman"/>
                <a:sym typeface="Times New Roman"/>
              </a:rPr>
              <a:t>5-button joystick</a:t>
            </a:r>
            <a:endParaRPr sz="1120">
              <a:latin typeface="Times New Roman"/>
              <a:ea typeface="Times New Roman"/>
              <a:cs typeface="Times New Roman"/>
              <a:sym typeface="Times New Roman"/>
            </a:endParaRPr>
          </a:p>
          <a:p>
            <a:pPr indent="-299720" lvl="0" marL="457200" rtl="0" algn="l">
              <a:lnSpc>
                <a:spcPct val="105000"/>
              </a:lnSpc>
              <a:spcBef>
                <a:spcPts val="0"/>
              </a:spcBef>
              <a:spcAft>
                <a:spcPts val="0"/>
              </a:spcAft>
              <a:buSzPts val="1120"/>
              <a:buFont typeface="Times New Roman"/>
              <a:buChar char="●"/>
            </a:pPr>
            <a:r>
              <a:rPr lang="en" sz="1120">
                <a:latin typeface="Times New Roman"/>
                <a:ea typeface="Times New Roman"/>
                <a:cs typeface="Times New Roman"/>
                <a:sym typeface="Times New Roman"/>
              </a:rPr>
              <a:t>8 x 8 full-color RGB LED Display, (arrows point in up direction when temp increase detected, blue when temp decrease detected point down)</a:t>
            </a:r>
            <a:endParaRPr sz="1120">
              <a:latin typeface="Times New Roman"/>
              <a:ea typeface="Times New Roman"/>
              <a:cs typeface="Times New Roman"/>
              <a:sym typeface="Times New Roman"/>
            </a:endParaRPr>
          </a:p>
          <a:p>
            <a:pPr indent="-299720" lvl="0" marL="457200" rtl="0" algn="l">
              <a:lnSpc>
                <a:spcPct val="105000"/>
              </a:lnSpc>
              <a:spcBef>
                <a:spcPts val="0"/>
              </a:spcBef>
              <a:spcAft>
                <a:spcPts val="0"/>
              </a:spcAft>
              <a:buSzPts val="1120"/>
              <a:buFont typeface="Times New Roman"/>
              <a:buChar char="●"/>
            </a:pPr>
            <a:r>
              <a:rPr lang="en" sz="1120">
                <a:latin typeface="Times New Roman"/>
                <a:ea typeface="Times New Roman"/>
                <a:cs typeface="Times New Roman"/>
                <a:sym typeface="Times New Roman"/>
              </a:rPr>
              <a:t>Accelerator</a:t>
            </a:r>
            <a:endParaRPr sz="1120">
              <a:latin typeface="Times New Roman"/>
              <a:ea typeface="Times New Roman"/>
              <a:cs typeface="Times New Roman"/>
              <a:sym typeface="Times New Roman"/>
            </a:endParaRPr>
          </a:p>
        </p:txBody>
      </p:sp>
      <p:sp>
        <p:nvSpPr>
          <p:cNvPr id="81" name="Google Shape;81;p16"/>
          <p:cNvSpPr/>
          <p:nvPr/>
        </p:nvSpPr>
        <p:spPr>
          <a:xfrm>
            <a:off x="390500" y="1071825"/>
            <a:ext cx="993600" cy="1348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 name="Google Shape;82;p16"/>
          <p:cNvSpPr txBox="1"/>
          <p:nvPr/>
        </p:nvSpPr>
        <p:spPr>
          <a:xfrm>
            <a:off x="390500" y="1774550"/>
            <a:ext cx="993600" cy="4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Raspberry Pi 4</a:t>
            </a:r>
            <a:endParaRPr>
              <a:solidFill>
                <a:schemeClr val="lt1"/>
              </a:solidFill>
              <a:latin typeface="Times New Roman"/>
              <a:ea typeface="Times New Roman"/>
              <a:cs typeface="Times New Roman"/>
              <a:sym typeface="Times New Roman"/>
            </a:endParaRPr>
          </a:p>
        </p:txBody>
      </p:sp>
      <p:sp>
        <p:nvSpPr>
          <p:cNvPr id="83" name="Google Shape;83;p16"/>
          <p:cNvSpPr/>
          <p:nvPr/>
        </p:nvSpPr>
        <p:spPr>
          <a:xfrm>
            <a:off x="666200" y="1229275"/>
            <a:ext cx="442200" cy="43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 name="Google Shape;84;p16"/>
          <p:cNvSpPr txBox="1"/>
          <p:nvPr/>
        </p:nvSpPr>
        <p:spPr>
          <a:xfrm>
            <a:off x="748400" y="1223338"/>
            <a:ext cx="277800" cy="34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1</a:t>
            </a:r>
            <a:endParaRPr>
              <a:solidFill>
                <a:schemeClr val="lt1"/>
              </a:solidFill>
              <a:latin typeface="Times New Roman"/>
              <a:ea typeface="Times New Roman"/>
              <a:cs typeface="Times New Roman"/>
              <a:sym typeface="Times New Roman"/>
            </a:endParaRPr>
          </a:p>
        </p:txBody>
      </p:sp>
      <p:sp>
        <p:nvSpPr>
          <p:cNvPr id="85" name="Google Shape;85;p16"/>
          <p:cNvSpPr/>
          <p:nvPr/>
        </p:nvSpPr>
        <p:spPr>
          <a:xfrm>
            <a:off x="1542525" y="1071825"/>
            <a:ext cx="993600" cy="1348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6" name="Google Shape;86;p16"/>
          <p:cNvSpPr txBox="1"/>
          <p:nvPr/>
        </p:nvSpPr>
        <p:spPr>
          <a:xfrm>
            <a:off x="1542525" y="1774550"/>
            <a:ext cx="993600" cy="4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Sense Hat Sensor</a:t>
            </a:r>
            <a:endParaRPr>
              <a:solidFill>
                <a:schemeClr val="lt1"/>
              </a:solidFill>
              <a:latin typeface="Times New Roman"/>
              <a:ea typeface="Times New Roman"/>
              <a:cs typeface="Times New Roman"/>
              <a:sym typeface="Times New Roman"/>
            </a:endParaRPr>
          </a:p>
        </p:txBody>
      </p:sp>
      <p:sp>
        <p:nvSpPr>
          <p:cNvPr id="87" name="Google Shape;87;p16"/>
          <p:cNvSpPr/>
          <p:nvPr/>
        </p:nvSpPr>
        <p:spPr>
          <a:xfrm>
            <a:off x="1818225" y="1229275"/>
            <a:ext cx="442200" cy="43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8" name="Google Shape;88;p16"/>
          <p:cNvSpPr txBox="1"/>
          <p:nvPr/>
        </p:nvSpPr>
        <p:spPr>
          <a:xfrm>
            <a:off x="1900425" y="1223338"/>
            <a:ext cx="277800" cy="34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2</a:t>
            </a:r>
            <a:endParaRPr>
              <a:solidFill>
                <a:schemeClr val="lt1"/>
              </a:solidFill>
              <a:latin typeface="Times New Roman"/>
              <a:ea typeface="Times New Roman"/>
              <a:cs typeface="Times New Roman"/>
              <a:sym typeface="Times New Roman"/>
            </a:endParaRPr>
          </a:p>
        </p:txBody>
      </p:sp>
      <p:sp>
        <p:nvSpPr>
          <p:cNvPr id="89" name="Google Shape;89;p16"/>
          <p:cNvSpPr/>
          <p:nvPr/>
        </p:nvSpPr>
        <p:spPr>
          <a:xfrm>
            <a:off x="2761175" y="1071825"/>
            <a:ext cx="993600" cy="13485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0" name="Google Shape;90;p16"/>
          <p:cNvSpPr txBox="1"/>
          <p:nvPr/>
        </p:nvSpPr>
        <p:spPr>
          <a:xfrm>
            <a:off x="2761175" y="1774550"/>
            <a:ext cx="993600" cy="4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Heat Sinks</a:t>
            </a:r>
            <a:endParaRPr>
              <a:solidFill>
                <a:schemeClr val="lt1"/>
              </a:solidFill>
              <a:latin typeface="Times New Roman"/>
              <a:ea typeface="Times New Roman"/>
              <a:cs typeface="Times New Roman"/>
              <a:sym typeface="Times New Roman"/>
            </a:endParaRPr>
          </a:p>
        </p:txBody>
      </p:sp>
      <p:sp>
        <p:nvSpPr>
          <p:cNvPr id="91" name="Google Shape;91;p16"/>
          <p:cNvSpPr/>
          <p:nvPr/>
        </p:nvSpPr>
        <p:spPr>
          <a:xfrm>
            <a:off x="3036875" y="1229275"/>
            <a:ext cx="442200" cy="43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2" name="Google Shape;92;p16"/>
          <p:cNvSpPr txBox="1"/>
          <p:nvPr/>
        </p:nvSpPr>
        <p:spPr>
          <a:xfrm>
            <a:off x="3119075" y="1223338"/>
            <a:ext cx="277800" cy="34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3</a:t>
            </a:r>
            <a:endParaRPr>
              <a:solidFill>
                <a:schemeClr val="lt1"/>
              </a:solidFill>
              <a:latin typeface="Times New Roman"/>
              <a:ea typeface="Times New Roman"/>
              <a:cs typeface="Times New Roman"/>
              <a:sym typeface="Times New Roman"/>
            </a:endParaRPr>
          </a:p>
        </p:txBody>
      </p:sp>
      <p:sp>
        <p:nvSpPr>
          <p:cNvPr id="93" name="Google Shape;93;p16"/>
          <p:cNvSpPr txBox="1"/>
          <p:nvPr/>
        </p:nvSpPr>
        <p:spPr>
          <a:xfrm>
            <a:off x="2842925" y="2441550"/>
            <a:ext cx="993600" cy="25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2"/>
                </a:solidFill>
                <a:latin typeface="Times New Roman"/>
                <a:ea typeface="Times New Roman"/>
                <a:cs typeface="Times New Roman"/>
                <a:sym typeface="Times New Roman"/>
              </a:rPr>
              <a:t>The heat sinks keep the RPI temperature cool</a:t>
            </a:r>
            <a:endParaRPr sz="600">
              <a:solidFill>
                <a:schemeClr val="lt2"/>
              </a:solidFill>
              <a:latin typeface="Times New Roman"/>
              <a:ea typeface="Times New Roman"/>
              <a:cs typeface="Times New Roman"/>
              <a:sym typeface="Times New Roman"/>
            </a:endParaRPr>
          </a:p>
        </p:txBody>
      </p:sp>
      <p:pic>
        <p:nvPicPr>
          <p:cNvPr id="94" name="Google Shape;94;p16"/>
          <p:cNvPicPr preferRelativeResize="0"/>
          <p:nvPr/>
        </p:nvPicPr>
        <p:blipFill>
          <a:blip r:embed="rId3">
            <a:alphaModFix/>
          </a:blip>
          <a:stretch>
            <a:fillRect/>
          </a:stretch>
        </p:blipFill>
        <p:spPr>
          <a:xfrm>
            <a:off x="6332450" y="515825"/>
            <a:ext cx="2647024" cy="1488949"/>
          </a:xfrm>
          <a:prstGeom prst="rect">
            <a:avLst/>
          </a:prstGeom>
          <a:noFill/>
          <a:ln>
            <a:noFill/>
          </a:ln>
        </p:spPr>
      </p:pic>
      <p:pic>
        <p:nvPicPr>
          <p:cNvPr id="95" name="Google Shape;95;p16"/>
          <p:cNvPicPr preferRelativeResize="0"/>
          <p:nvPr/>
        </p:nvPicPr>
        <p:blipFill>
          <a:blip r:embed="rId4">
            <a:alphaModFix/>
          </a:blip>
          <a:stretch>
            <a:fillRect/>
          </a:stretch>
        </p:blipFill>
        <p:spPr>
          <a:xfrm>
            <a:off x="4636123" y="2175786"/>
            <a:ext cx="2170525" cy="1627890"/>
          </a:xfrm>
          <a:prstGeom prst="rect">
            <a:avLst/>
          </a:prstGeom>
          <a:noFill/>
          <a:ln>
            <a:noFill/>
          </a:ln>
        </p:spPr>
      </p:pic>
      <p:pic>
        <p:nvPicPr>
          <p:cNvPr id="96" name="Google Shape;96;p16"/>
          <p:cNvPicPr preferRelativeResize="0"/>
          <p:nvPr/>
        </p:nvPicPr>
        <p:blipFill>
          <a:blip r:embed="rId5">
            <a:alphaModFix/>
          </a:blip>
          <a:stretch>
            <a:fillRect/>
          </a:stretch>
        </p:blipFill>
        <p:spPr>
          <a:xfrm>
            <a:off x="7158625" y="2887513"/>
            <a:ext cx="1748175" cy="1748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SOFTWARE</a:t>
            </a:r>
            <a:endParaRPr/>
          </a:p>
        </p:txBody>
      </p:sp>
      <p:sp>
        <p:nvSpPr>
          <p:cNvPr id="102" name="Google Shape;102;p17"/>
          <p:cNvSpPr txBox="1"/>
          <p:nvPr>
            <p:ph idx="1" type="body"/>
          </p:nvPr>
        </p:nvSpPr>
        <p:spPr>
          <a:xfrm>
            <a:off x="311700" y="1152475"/>
            <a:ext cx="4210500" cy="34164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Times New Roman"/>
              <a:buChar char="●"/>
            </a:pPr>
            <a:r>
              <a:rPr lang="en" sz="1300">
                <a:latin typeface="Times New Roman"/>
                <a:ea typeface="Times New Roman"/>
                <a:cs typeface="Times New Roman"/>
                <a:sym typeface="Times New Roman"/>
              </a:rPr>
              <a:t>Python 3</a:t>
            </a:r>
            <a:endParaRPr sz="1300">
              <a:latin typeface="Times New Roman"/>
              <a:ea typeface="Times New Roman"/>
              <a:cs typeface="Times New Roman"/>
              <a:sym typeface="Times New Roman"/>
            </a:endParaRPr>
          </a:p>
          <a:p>
            <a:pPr indent="0" lvl="0" marL="457200" rtl="0" algn="l">
              <a:spcBef>
                <a:spcPts val="1200"/>
              </a:spcBef>
              <a:spcAft>
                <a:spcPts val="0"/>
              </a:spcAft>
              <a:buNone/>
            </a:pPr>
            <a:r>
              <a:t/>
            </a:r>
            <a:endParaRPr sz="1300">
              <a:latin typeface="Times New Roman"/>
              <a:ea typeface="Times New Roman"/>
              <a:cs typeface="Times New Roman"/>
              <a:sym typeface="Times New Roman"/>
            </a:endParaRPr>
          </a:p>
          <a:p>
            <a:pPr indent="-311150" lvl="0" marL="457200" rtl="0" algn="l">
              <a:spcBef>
                <a:spcPts val="1200"/>
              </a:spcBef>
              <a:spcAft>
                <a:spcPts val="0"/>
              </a:spcAft>
              <a:buSzPts val="1300"/>
              <a:buFont typeface="Times New Roman"/>
              <a:buChar char="●"/>
            </a:pPr>
            <a:r>
              <a:rPr lang="en" sz="1300">
                <a:latin typeface="Times New Roman"/>
                <a:ea typeface="Times New Roman"/>
                <a:cs typeface="Times New Roman"/>
                <a:sym typeface="Times New Roman"/>
              </a:rPr>
              <a:t>Weather underground personal weather station network (Public weather </a:t>
            </a:r>
            <a:r>
              <a:rPr lang="en" sz="1300">
                <a:latin typeface="Times New Roman"/>
                <a:ea typeface="Times New Roman"/>
                <a:cs typeface="Times New Roman"/>
                <a:sym typeface="Times New Roman"/>
              </a:rPr>
              <a:t>service</a:t>
            </a:r>
            <a:r>
              <a:rPr lang="en" sz="1300">
                <a:latin typeface="Times New Roman"/>
                <a:ea typeface="Times New Roman"/>
                <a:cs typeface="Times New Roman"/>
                <a:sym typeface="Times New Roman"/>
              </a:rPr>
              <a:t> that lets you upload weather data into the WU database for public use)</a:t>
            </a:r>
            <a:endParaRPr sz="1300">
              <a:latin typeface="Times New Roman"/>
              <a:ea typeface="Times New Roman"/>
              <a:cs typeface="Times New Roman"/>
              <a:sym typeface="Times New Roman"/>
            </a:endParaRPr>
          </a:p>
          <a:p>
            <a:pPr indent="0" lvl="0" marL="457200" rtl="0" algn="l">
              <a:spcBef>
                <a:spcPts val="1200"/>
              </a:spcBef>
              <a:spcAft>
                <a:spcPts val="0"/>
              </a:spcAft>
              <a:buNone/>
            </a:pPr>
            <a:r>
              <a:t/>
            </a:r>
            <a:endParaRPr sz="1300">
              <a:latin typeface="Times New Roman"/>
              <a:ea typeface="Times New Roman"/>
              <a:cs typeface="Times New Roman"/>
              <a:sym typeface="Times New Roman"/>
            </a:endParaRPr>
          </a:p>
          <a:p>
            <a:pPr indent="-311150" lvl="0" marL="457200" rtl="0" algn="l">
              <a:spcBef>
                <a:spcPts val="1200"/>
              </a:spcBef>
              <a:spcAft>
                <a:spcPts val="0"/>
              </a:spcAft>
              <a:buSzPts val="1300"/>
              <a:buFont typeface="Times New Roman"/>
              <a:buChar char="●"/>
            </a:pPr>
            <a:r>
              <a:rPr lang="en" sz="1300">
                <a:latin typeface="Times New Roman"/>
                <a:ea typeface="Times New Roman"/>
                <a:cs typeface="Times New Roman"/>
                <a:sym typeface="Times New Roman"/>
              </a:rPr>
              <a:t>Terminal</a:t>
            </a:r>
            <a:endParaRPr sz="1300">
              <a:latin typeface="Times New Roman"/>
              <a:ea typeface="Times New Roman"/>
              <a:cs typeface="Times New Roman"/>
              <a:sym typeface="Times New Roman"/>
            </a:endParaRPr>
          </a:p>
        </p:txBody>
      </p:sp>
      <p:pic>
        <p:nvPicPr>
          <p:cNvPr id="103" name="Google Shape;103;p17"/>
          <p:cNvPicPr preferRelativeResize="0"/>
          <p:nvPr/>
        </p:nvPicPr>
        <p:blipFill>
          <a:blip r:embed="rId3">
            <a:alphaModFix/>
          </a:blip>
          <a:stretch>
            <a:fillRect/>
          </a:stretch>
        </p:blipFill>
        <p:spPr>
          <a:xfrm>
            <a:off x="4928124" y="584375"/>
            <a:ext cx="1758574" cy="1618899"/>
          </a:xfrm>
          <a:prstGeom prst="rect">
            <a:avLst/>
          </a:prstGeom>
          <a:noFill/>
          <a:ln>
            <a:noFill/>
          </a:ln>
        </p:spPr>
      </p:pic>
      <p:pic>
        <p:nvPicPr>
          <p:cNvPr id="104" name="Google Shape;104;p17"/>
          <p:cNvPicPr preferRelativeResize="0"/>
          <p:nvPr/>
        </p:nvPicPr>
        <p:blipFill>
          <a:blip r:embed="rId4">
            <a:alphaModFix/>
          </a:blip>
          <a:stretch>
            <a:fillRect/>
          </a:stretch>
        </p:blipFill>
        <p:spPr>
          <a:xfrm>
            <a:off x="6779200" y="660399"/>
            <a:ext cx="2095500" cy="1466850"/>
          </a:xfrm>
          <a:prstGeom prst="rect">
            <a:avLst/>
          </a:prstGeom>
          <a:noFill/>
          <a:ln>
            <a:noFill/>
          </a:ln>
        </p:spPr>
      </p:pic>
      <p:pic>
        <p:nvPicPr>
          <p:cNvPr id="105" name="Google Shape;105;p17"/>
          <p:cNvPicPr preferRelativeResize="0"/>
          <p:nvPr/>
        </p:nvPicPr>
        <p:blipFill>
          <a:blip r:embed="rId5">
            <a:alphaModFix/>
          </a:blip>
          <a:stretch>
            <a:fillRect/>
          </a:stretch>
        </p:blipFill>
        <p:spPr>
          <a:xfrm>
            <a:off x="4928125" y="2461372"/>
            <a:ext cx="3763401" cy="2107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Times New Roman"/>
                <a:ea typeface="Times New Roman"/>
                <a:cs typeface="Times New Roman"/>
                <a:sym typeface="Times New Roman"/>
              </a:rPr>
              <a:t>PROJECT APPROACH</a:t>
            </a:r>
            <a:endParaRPr>
              <a:latin typeface="Times New Roman"/>
              <a:ea typeface="Times New Roman"/>
              <a:cs typeface="Times New Roman"/>
              <a:sym typeface="Times New Roman"/>
            </a:endParaRPr>
          </a:p>
        </p:txBody>
      </p:sp>
      <p:sp>
        <p:nvSpPr>
          <p:cNvPr id="111" name="Google Shape;111;p18"/>
          <p:cNvSpPr txBox="1"/>
          <p:nvPr>
            <p:ph idx="1" type="body"/>
          </p:nvPr>
        </p:nvSpPr>
        <p:spPr>
          <a:xfrm>
            <a:off x="311700" y="1334225"/>
            <a:ext cx="8520600" cy="341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770"/>
              <a:buNone/>
            </a:pPr>
            <a:r>
              <a:rPr lang="en" sz="1460">
                <a:latin typeface="Times New Roman"/>
                <a:ea typeface="Times New Roman"/>
                <a:cs typeface="Times New Roman"/>
                <a:sym typeface="Times New Roman"/>
              </a:rPr>
              <a:t>The process to set up this project was straightforward. We started by affixing heat sinks to the CPU and RAM of the Raspberry Pi to stave off overheating. We then mounted the RPI Sense Hat onto the GPIO pins, a versatile device that brings together environmental sensing for temperature, humidity, and pressure, as well as orientation and sound detection. Subsequently, we registered for the </a:t>
            </a:r>
            <a:r>
              <a:rPr b="1" lang="en" sz="1460">
                <a:latin typeface="Times New Roman"/>
                <a:ea typeface="Times New Roman"/>
                <a:cs typeface="Times New Roman"/>
                <a:sym typeface="Times New Roman"/>
              </a:rPr>
              <a:t>Weather </a:t>
            </a:r>
            <a:r>
              <a:rPr b="1" lang="en" sz="1460">
                <a:latin typeface="Times New Roman"/>
                <a:ea typeface="Times New Roman"/>
                <a:cs typeface="Times New Roman"/>
                <a:sym typeface="Times New Roman"/>
              </a:rPr>
              <a:t>Underground</a:t>
            </a:r>
            <a:r>
              <a:rPr lang="en" sz="1460">
                <a:latin typeface="Times New Roman"/>
                <a:ea typeface="Times New Roman"/>
                <a:cs typeface="Times New Roman"/>
                <a:sym typeface="Times New Roman"/>
              </a:rPr>
              <a:t> Personal Station Network, obtaining a distinctive ID and API key. Next, we located the program's source code on GitHub, tailored it to suit our requirements, and integrated the API key and ID. Upon executing the program, we successfully received real-time data, including humidity and temperature readings</a:t>
            </a:r>
            <a:r>
              <a:rPr lang="en" sz="1460">
                <a:latin typeface="Times New Roman"/>
                <a:ea typeface="Times New Roman"/>
                <a:cs typeface="Times New Roman"/>
                <a:sym typeface="Times New Roman"/>
              </a:rPr>
              <a:t>.</a:t>
            </a:r>
            <a:endParaRPr sz="1460">
              <a:latin typeface="Times New Roman"/>
              <a:ea typeface="Times New Roman"/>
              <a:cs typeface="Times New Roman"/>
              <a:sym typeface="Times New Roman"/>
            </a:endParaRPr>
          </a:p>
          <a:p>
            <a:pPr indent="0" lvl="0" marL="0" rtl="0" algn="l">
              <a:lnSpc>
                <a:spcPct val="115000"/>
              </a:lnSpc>
              <a:spcBef>
                <a:spcPts val="1200"/>
              </a:spcBef>
              <a:spcAft>
                <a:spcPts val="0"/>
              </a:spcAft>
              <a:buSzPts val="770"/>
              <a:buNone/>
            </a:pPr>
            <a:r>
              <a:t/>
            </a:r>
            <a:endParaRPr sz="1460">
              <a:latin typeface="Times New Roman"/>
              <a:ea typeface="Times New Roman"/>
              <a:cs typeface="Times New Roman"/>
              <a:sym typeface="Times New Roman"/>
            </a:endParaRPr>
          </a:p>
          <a:p>
            <a:pPr indent="0" lvl="0" marL="0" rtl="0" algn="l">
              <a:lnSpc>
                <a:spcPct val="115000"/>
              </a:lnSpc>
              <a:spcBef>
                <a:spcPts val="1200"/>
              </a:spcBef>
              <a:spcAft>
                <a:spcPts val="0"/>
              </a:spcAft>
              <a:buSzPts val="770"/>
              <a:buNone/>
            </a:pPr>
            <a:r>
              <a:t/>
            </a:r>
            <a:endParaRPr sz="1460">
              <a:latin typeface="Times New Roman"/>
              <a:ea typeface="Times New Roman"/>
              <a:cs typeface="Times New Roman"/>
              <a:sym typeface="Times New Roman"/>
            </a:endParaRPr>
          </a:p>
          <a:p>
            <a:pPr indent="0" lvl="0" marL="0" rtl="0" algn="l">
              <a:lnSpc>
                <a:spcPct val="115000"/>
              </a:lnSpc>
              <a:spcBef>
                <a:spcPts val="1200"/>
              </a:spcBef>
              <a:spcAft>
                <a:spcPts val="0"/>
              </a:spcAft>
              <a:buSzPts val="770"/>
              <a:buNone/>
            </a:pPr>
            <a:r>
              <a:t/>
            </a:r>
            <a:endParaRPr sz="1460">
              <a:latin typeface="Times New Roman"/>
              <a:ea typeface="Times New Roman"/>
              <a:cs typeface="Times New Roman"/>
              <a:sym typeface="Times New Roman"/>
            </a:endParaRPr>
          </a:p>
          <a:p>
            <a:pPr indent="0" lvl="0" marL="0" rtl="0" algn="l">
              <a:lnSpc>
                <a:spcPct val="115000"/>
              </a:lnSpc>
              <a:spcBef>
                <a:spcPts val="1200"/>
              </a:spcBef>
              <a:spcAft>
                <a:spcPts val="0"/>
              </a:spcAft>
              <a:buSzPts val="770"/>
              <a:buNone/>
            </a:pPr>
            <a:r>
              <a:t/>
            </a:r>
            <a:endParaRPr sz="1460">
              <a:latin typeface="Times New Roman"/>
              <a:ea typeface="Times New Roman"/>
              <a:cs typeface="Times New Roman"/>
              <a:sym typeface="Times New Roman"/>
            </a:endParaRPr>
          </a:p>
          <a:p>
            <a:pPr indent="0" lvl="0" marL="0" rtl="0" algn="l">
              <a:lnSpc>
                <a:spcPct val="115000"/>
              </a:lnSpc>
              <a:spcBef>
                <a:spcPts val="1200"/>
              </a:spcBef>
              <a:spcAft>
                <a:spcPts val="0"/>
              </a:spcAft>
              <a:buSzPts val="770"/>
              <a:buNone/>
            </a:pPr>
            <a:r>
              <a:t/>
            </a:r>
            <a:endParaRPr sz="1460">
              <a:latin typeface="Times New Roman"/>
              <a:ea typeface="Times New Roman"/>
              <a:cs typeface="Times New Roman"/>
              <a:sym typeface="Times New Roman"/>
            </a:endParaRPr>
          </a:p>
          <a:p>
            <a:pPr indent="0" lvl="0" marL="0" rtl="0" algn="l">
              <a:lnSpc>
                <a:spcPct val="115000"/>
              </a:lnSpc>
              <a:spcBef>
                <a:spcPts val="1200"/>
              </a:spcBef>
              <a:spcAft>
                <a:spcPts val="1200"/>
              </a:spcAft>
              <a:buSzPts val="770"/>
              <a:buNone/>
            </a:pPr>
            <a:r>
              <a:t/>
            </a:r>
            <a:endParaRPr sz="146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117" name="Google Shape;117;p19"/>
          <p:cNvSpPr txBox="1"/>
          <p:nvPr>
            <p:ph idx="1" type="body"/>
          </p:nvPr>
        </p:nvSpPr>
        <p:spPr>
          <a:xfrm>
            <a:off x="202625" y="1152475"/>
            <a:ext cx="4301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700">
                <a:latin typeface="Times New Roman"/>
                <a:ea typeface="Times New Roman"/>
                <a:cs typeface="Times New Roman"/>
                <a:sym typeface="Times New Roman"/>
              </a:rPr>
              <a:t>This wasn’t a very complicated project, but simply required some programming and thinking. We can see this project is used </a:t>
            </a:r>
            <a:r>
              <a:rPr lang="en" sz="1700">
                <a:latin typeface="Times New Roman"/>
                <a:ea typeface="Times New Roman"/>
                <a:cs typeface="Times New Roman"/>
                <a:sym typeface="Times New Roman"/>
              </a:rPr>
              <a:t>in</a:t>
            </a:r>
            <a:r>
              <a:rPr lang="en" sz="1700">
                <a:latin typeface="Times New Roman"/>
                <a:ea typeface="Times New Roman"/>
                <a:cs typeface="Times New Roman"/>
                <a:sym typeface="Times New Roman"/>
              </a:rPr>
              <a:t> many places if used </a:t>
            </a:r>
            <a:r>
              <a:rPr lang="en" sz="1700">
                <a:latin typeface="Times New Roman"/>
                <a:ea typeface="Times New Roman"/>
                <a:cs typeface="Times New Roman"/>
                <a:sym typeface="Times New Roman"/>
              </a:rPr>
              <a:t>properly</a:t>
            </a:r>
            <a:r>
              <a:rPr lang="en" sz="1700">
                <a:latin typeface="Times New Roman"/>
                <a:ea typeface="Times New Roman"/>
                <a:cs typeface="Times New Roman"/>
                <a:sym typeface="Times New Roman"/>
              </a:rPr>
              <a:t>. One very important thing that we learned after completing this project are capabilities of the Sense Hat. It can enable Raspberry Pi to complete a large variety of tasks that it could not have done on its own.</a:t>
            </a:r>
            <a:endParaRPr sz="1700">
              <a:latin typeface="Times New Roman"/>
              <a:ea typeface="Times New Roman"/>
              <a:cs typeface="Times New Roman"/>
              <a:sym typeface="Times New Roman"/>
            </a:endParaRPr>
          </a:p>
        </p:txBody>
      </p:sp>
      <p:pic>
        <p:nvPicPr>
          <p:cNvPr id="118" name="Google Shape;118;p19"/>
          <p:cNvPicPr preferRelativeResize="0"/>
          <p:nvPr/>
        </p:nvPicPr>
        <p:blipFill>
          <a:blip r:embed="rId3">
            <a:alphaModFix/>
          </a:blip>
          <a:stretch>
            <a:fillRect/>
          </a:stretch>
        </p:blipFill>
        <p:spPr>
          <a:xfrm>
            <a:off x="4638650" y="1152475"/>
            <a:ext cx="4405050" cy="2455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Times New Roman"/>
                <a:ea typeface="Times New Roman"/>
                <a:cs typeface="Times New Roman"/>
                <a:sym typeface="Times New Roman"/>
              </a:rPr>
              <a:t>SOURCE CODE</a:t>
            </a:r>
            <a:endParaRPr>
              <a:latin typeface="Times New Roman"/>
              <a:ea typeface="Times New Roman"/>
              <a:cs typeface="Times New Roman"/>
              <a:sym typeface="Times New Roman"/>
            </a:endParaRPr>
          </a:p>
        </p:txBody>
      </p:sp>
      <p:pic>
        <p:nvPicPr>
          <p:cNvPr id="124" name="Google Shape;124;p20"/>
          <p:cNvPicPr preferRelativeResize="0"/>
          <p:nvPr/>
        </p:nvPicPr>
        <p:blipFill>
          <a:blip r:embed="rId3">
            <a:alphaModFix/>
          </a:blip>
          <a:stretch>
            <a:fillRect/>
          </a:stretch>
        </p:blipFill>
        <p:spPr>
          <a:xfrm>
            <a:off x="152400" y="1090825"/>
            <a:ext cx="2778526" cy="2875951"/>
          </a:xfrm>
          <a:prstGeom prst="rect">
            <a:avLst/>
          </a:prstGeom>
          <a:noFill/>
          <a:ln>
            <a:noFill/>
          </a:ln>
        </p:spPr>
      </p:pic>
      <p:pic>
        <p:nvPicPr>
          <p:cNvPr id="125" name="Google Shape;125;p20"/>
          <p:cNvPicPr preferRelativeResize="0"/>
          <p:nvPr/>
        </p:nvPicPr>
        <p:blipFill>
          <a:blip r:embed="rId4">
            <a:alphaModFix/>
          </a:blip>
          <a:stretch>
            <a:fillRect/>
          </a:stretch>
        </p:blipFill>
        <p:spPr>
          <a:xfrm>
            <a:off x="3005311" y="1072813"/>
            <a:ext cx="2349051" cy="3158777"/>
          </a:xfrm>
          <a:prstGeom prst="rect">
            <a:avLst/>
          </a:prstGeom>
          <a:noFill/>
          <a:ln>
            <a:noFill/>
          </a:ln>
        </p:spPr>
      </p:pic>
      <p:pic>
        <p:nvPicPr>
          <p:cNvPr id="126" name="Google Shape;126;p20"/>
          <p:cNvPicPr preferRelativeResize="0"/>
          <p:nvPr/>
        </p:nvPicPr>
        <p:blipFill>
          <a:blip r:embed="rId5">
            <a:alphaModFix/>
          </a:blip>
          <a:stretch>
            <a:fillRect/>
          </a:stretch>
        </p:blipFill>
        <p:spPr>
          <a:xfrm>
            <a:off x="5428750" y="1017725"/>
            <a:ext cx="3620251" cy="3268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
        <p:nvSpPr>
          <p:cNvPr id="132" name="Google Shape;132;p21"/>
          <p:cNvSpPr txBox="1"/>
          <p:nvPr>
            <p:ph idx="1" type="body"/>
          </p:nvPr>
        </p:nvSpPr>
        <p:spPr>
          <a:xfrm>
            <a:off x="311700" y="1158550"/>
            <a:ext cx="5864400" cy="1197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000">
                <a:latin typeface="Times New Roman"/>
                <a:ea typeface="Times New Roman"/>
                <a:cs typeface="Times New Roman"/>
                <a:sym typeface="Times New Roman"/>
              </a:rPr>
              <a:t>Feel free to ask if you have any questions!</a:t>
            </a:r>
            <a:endParaRPr sz="2000">
              <a:latin typeface="Times New Roman"/>
              <a:ea typeface="Times New Roman"/>
              <a:cs typeface="Times New Roman"/>
              <a:sym typeface="Times New Roman"/>
            </a:endParaRPr>
          </a:p>
        </p:txBody>
      </p:sp>
      <p:pic>
        <p:nvPicPr>
          <p:cNvPr id="133" name="Google Shape;133;p21"/>
          <p:cNvPicPr preferRelativeResize="0"/>
          <p:nvPr/>
        </p:nvPicPr>
        <p:blipFill>
          <a:blip r:embed="rId3">
            <a:alphaModFix/>
          </a:blip>
          <a:stretch>
            <a:fillRect/>
          </a:stretch>
        </p:blipFill>
        <p:spPr>
          <a:xfrm>
            <a:off x="311700" y="1872425"/>
            <a:ext cx="4406526" cy="2482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